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61" r:id="rId5"/>
    <p:sldId id="265" r:id="rId6"/>
    <p:sldId id="263" r:id="rId7"/>
    <p:sldId id="258" r:id="rId8"/>
    <p:sldId id="268" r:id="rId9"/>
    <p:sldId id="259" r:id="rId10"/>
    <p:sldId id="269" r:id="rId11"/>
    <p:sldId id="264" r:id="rId12"/>
    <p:sldId id="266" r:id="rId13"/>
    <p:sldId id="267"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714" autoAdjust="0"/>
  </p:normalViewPr>
  <p:slideViewPr>
    <p:cSldViewPr snapToGrid="0">
      <p:cViewPr varScale="1">
        <p:scale>
          <a:sx n="97" d="100"/>
          <a:sy n="97" d="100"/>
        </p:scale>
        <p:origin x="10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A14FFFC-67EC-4581-B065-C5CD8C80A2A8}" type="datetimeFigureOut">
              <a:rPr lang="en-NZ" smtClean="0"/>
              <a:t>19/12/2024</a:t>
            </a:fld>
            <a:endParaRPr lang="en-NZ"/>
          </a:p>
        </p:txBody>
      </p:sp>
      <p:sp>
        <p:nvSpPr>
          <p:cNvPr id="5" name="Footer Placeholder 4"/>
          <p:cNvSpPr>
            <a:spLocks noGrp="1"/>
          </p:cNvSpPr>
          <p:nvPr>
            <p:ph type="ftr" sz="quarter" idx="11"/>
          </p:nvPr>
        </p:nvSpPr>
        <p:spPr>
          <a:xfrm>
            <a:off x="1876424" y="5410201"/>
            <a:ext cx="5124886" cy="365125"/>
          </a:xfrm>
        </p:spPr>
        <p:txBody>
          <a:bodyPr/>
          <a:lstStyle/>
          <a:p>
            <a:endParaRPr lang="en-NZ"/>
          </a:p>
        </p:txBody>
      </p:sp>
      <p:sp>
        <p:nvSpPr>
          <p:cNvPr id="6" name="Slide Number Placeholder 5"/>
          <p:cNvSpPr>
            <a:spLocks noGrp="1"/>
          </p:cNvSpPr>
          <p:nvPr>
            <p:ph type="sldNum" sz="quarter" idx="12"/>
          </p:nvPr>
        </p:nvSpPr>
        <p:spPr>
          <a:xfrm>
            <a:off x="9896911" y="5410199"/>
            <a:ext cx="771089" cy="365125"/>
          </a:xfrm>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175024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4FFFC-67EC-4581-B065-C5CD8C80A2A8}" type="datetimeFigureOut">
              <a:rPr lang="en-NZ" smtClean="0"/>
              <a:t>19/12/2024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212137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4FFFC-67EC-4581-B065-C5CD8C80A2A8}" type="datetimeFigureOut">
              <a:rPr lang="en-NZ" smtClean="0"/>
              <a:t>19/12/2024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513905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4FFFC-67EC-4581-B065-C5CD8C80A2A8}" type="datetimeFigureOut">
              <a:rPr lang="en-NZ" smtClean="0"/>
              <a:t>19/12/2024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1F8FD12F-5278-4473-BF91-00E3650C6B8B}" type="slidenum">
              <a:rPr lang="en-NZ" smtClean="0"/>
              <a:t>‹#›</a:t>
            </a:fld>
            <a:endParaRPr lang="en-NZ"/>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7889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4FFFC-67EC-4581-B065-C5CD8C80A2A8}" type="datetimeFigureOut">
              <a:rPr lang="en-NZ" smtClean="0"/>
              <a:t>19/12/2024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3610357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14FFFC-67EC-4581-B065-C5CD8C80A2A8}" type="datetimeFigureOut">
              <a:rPr lang="en-NZ" smtClean="0"/>
              <a:t>19/12/2024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2011298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14FFFC-67EC-4581-B065-C5CD8C80A2A8}" type="datetimeFigureOut">
              <a:rPr lang="en-NZ" smtClean="0"/>
              <a:t>19/12/2024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4128764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4FFFC-67EC-4581-B065-C5CD8C80A2A8}" type="datetimeFigureOut">
              <a:rPr lang="en-NZ" smtClean="0"/>
              <a:t>19/12/2024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1166100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4FFFC-67EC-4581-B065-C5CD8C80A2A8}" type="datetimeFigureOut">
              <a:rPr lang="en-NZ" smtClean="0"/>
              <a:t>19/12/2024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2516107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4FFFC-67EC-4581-B065-C5CD8C80A2A8}" type="datetimeFigureOut">
              <a:rPr lang="en-NZ" smtClean="0"/>
              <a:t>19/12/2024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4196819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14FFFC-67EC-4581-B065-C5CD8C80A2A8}" type="datetimeFigureOut">
              <a:rPr lang="en-NZ" smtClean="0"/>
              <a:t>19/12/2024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1815969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14FFFC-67EC-4581-B065-C5CD8C80A2A8}" type="datetimeFigureOut">
              <a:rPr lang="en-NZ" smtClean="0"/>
              <a:t>19/12/2024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64614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14FFFC-67EC-4581-B065-C5CD8C80A2A8}" type="datetimeFigureOut">
              <a:rPr lang="en-NZ" smtClean="0"/>
              <a:t>19/12/2024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2556000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14FFFC-67EC-4581-B065-C5CD8C80A2A8}" type="datetimeFigureOut">
              <a:rPr lang="en-NZ" smtClean="0"/>
              <a:t>19/12/2024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166433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14FFFC-67EC-4581-B065-C5CD8C80A2A8}" type="datetimeFigureOut">
              <a:rPr lang="en-NZ" smtClean="0"/>
              <a:t>19/12/2024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465498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4FFFC-67EC-4581-B065-C5CD8C80A2A8}" type="datetimeFigureOut">
              <a:rPr lang="en-NZ" smtClean="0"/>
              <a:t>19/12/2024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1070406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4FFFC-67EC-4581-B065-C5CD8C80A2A8}" type="datetimeFigureOut">
              <a:rPr lang="en-NZ" smtClean="0"/>
              <a:t>19/12/2024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1F8FD12F-5278-4473-BF91-00E3650C6B8B}" type="slidenum">
              <a:rPr lang="en-NZ" smtClean="0"/>
              <a:t>‹#›</a:t>
            </a:fld>
            <a:endParaRPr lang="en-NZ"/>
          </a:p>
        </p:txBody>
      </p:sp>
    </p:spTree>
    <p:extLst>
      <p:ext uri="{BB962C8B-B14F-4D97-AF65-F5344CB8AC3E}">
        <p14:creationId xmlns:p14="http://schemas.microsoft.com/office/powerpoint/2010/main" val="379653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A14FFFC-67EC-4581-B065-C5CD8C80A2A8}" type="datetimeFigureOut">
              <a:rPr lang="en-NZ" smtClean="0"/>
              <a:t>19/12/2024</a:t>
            </a:fld>
            <a:endParaRPr lang="en-NZ"/>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F8FD12F-5278-4473-BF91-00E3650C6B8B}" type="slidenum">
              <a:rPr lang="en-NZ" smtClean="0"/>
              <a:t>‹#›</a:t>
            </a:fld>
            <a:endParaRPr lang="en-NZ"/>
          </a:p>
        </p:txBody>
      </p:sp>
    </p:spTree>
    <p:extLst>
      <p:ext uri="{BB962C8B-B14F-4D97-AF65-F5344CB8AC3E}">
        <p14:creationId xmlns:p14="http://schemas.microsoft.com/office/powerpoint/2010/main" val="16476341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F525D-746A-1215-4D02-75AE74C8A12D}"/>
              </a:ext>
            </a:extLst>
          </p:cNvPr>
          <p:cNvSpPr>
            <a:spLocks noGrp="1"/>
          </p:cNvSpPr>
          <p:nvPr>
            <p:ph type="ctrTitle"/>
          </p:nvPr>
        </p:nvSpPr>
        <p:spPr/>
        <p:txBody>
          <a:bodyPr/>
          <a:lstStyle/>
          <a:p>
            <a:r>
              <a:rPr lang="en-NZ" dirty="0"/>
              <a:t>Ethan Smith</a:t>
            </a:r>
          </a:p>
        </p:txBody>
      </p:sp>
      <p:sp>
        <p:nvSpPr>
          <p:cNvPr id="3" name="Subtitle 2">
            <a:extLst>
              <a:ext uri="{FF2B5EF4-FFF2-40B4-BE49-F238E27FC236}">
                <a16:creationId xmlns:a16="http://schemas.microsoft.com/office/drawing/2014/main" id="{3FE62044-1343-E352-A4B6-3B6DBCCEE078}"/>
              </a:ext>
            </a:extLst>
          </p:cNvPr>
          <p:cNvSpPr>
            <a:spLocks noGrp="1"/>
          </p:cNvSpPr>
          <p:nvPr>
            <p:ph type="subTitle" idx="1"/>
          </p:nvPr>
        </p:nvSpPr>
        <p:spPr/>
        <p:txBody>
          <a:bodyPr/>
          <a:lstStyle/>
          <a:p>
            <a:r>
              <a:rPr lang="en-NZ" dirty="0"/>
              <a:t>Site reliability engineer</a:t>
            </a:r>
          </a:p>
        </p:txBody>
      </p:sp>
    </p:spTree>
    <p:extLst>
      <p:ext uri="{BB962C8B-B14F-4D97-AF65-F5344CB8AC3E}">
        <p14:creationId xmlns:p14="http://schemas.microsoft.com/office/powerpoint/2010/main" val="2962119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FB7E-6776-434B-4666-CBE95F503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2DD5C-9F4D-2110-98BD-8AA5D682EDAF}"/>
              </a:ext>
            </a:extLst>
          </p:cNvPr>
          <p:cNvSpPr>
            <a:spLocks noGrp="1"/>
          </p:cNvSpPr>
          <p:nvPr>
            <p:ph type="title"/>
          </p:nvPr>
        </p:nvSpPr>
        <p:spPr/>
        <p:txBody>
          <a:bodyPr/>
          <a:lstStyle/>
          <a:p>
            <a:r>
              <a:rPr lang="en-NZ" dirty="0"/>
              <a:t>Weaknesses</a:t>
            </a:r>
          </a:p>
        </p:txBody>
      </p:sp>
      <p:sp>
        <p:nvSpPr>
          <p:cNvPr id="4" name="Content Placeholder 2">
            <a:extLst>
              <a:ext uri="{FF2B5EF4-FFF2-40B4-BE49-F238E27FC236}">
                <a16:creationId xmlns:a16="http://schemas.microsoft.com/office/drawing/2014/main" id="{79091FB9-ACCD-3E24-C0AA-1B7FC77DCECB}"/>
              </a:ext>
            </a:extLst>
          </p:cNvPr>
          <p:cNvSpPr txBox="1">
            <a:spLocks/>
          </p:cNvSpPr>
          <p:nvPr/>
        </p:nvSpPr>
        <p:spPr>
          <a:xfrm>
            <a:off x="1139823" y="2097088"/>
            <a:ext cx="9698505" cy="35417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NZ" dirty="0"/>
              <a:t>HFA – Sensory overload in loud and busy places such as airports. Airports, shopping malls and even busy offices are exhausting and can lead to crippling migraines with over exposure.  </a:t>
            </a:r>
          </a:p>
          <a:p>
            <a:r>
              <a:rPr lang="en-NZ" dirty="0"/>
              <a:t>Social skills:</a:t>
            </a:r>
          </a:p>
          <a:p>
            <a:pPr marL="0" indent="0">
              <a:buNone/>
            </a:pPr>
            <a:r>
              <a:rPr lang="en-NZ" dirty="0"/>
              <a:t> - Social norms such as maintaining eye contact is extremely tiring and can leave me feeling overwhelmed. Also, I don’t always know when I can speak.</a:t>
            </a:r>
          </a:p>
          <a:p>
            <a:pPr marL="0" indent="0">
              <a:buNone/>
            </a:pPr>
            <a:r>
              <a:rPr lang="en-NZ" dirty="0"/>
              <a:t> - I have to apply multiple filters before I communicate, this is not necessarily a weakness, but I am constantly mindful of it.</a:t>
            </a:r>
          </a:p>
          <a:p>
            <a:pPr marL="0" indent="0">
              <a:buNone/>
            </a:pPr>
            <a:endParaRPr lang="en-NZ" dirty="0"/>
          </a:p>
        </p:txBody>
      </p:sp>
    </p:spTree>
    <p:extLst>
      <p:ext uri="{BB962C8B-B14F-4D97-AF65-F5344CB8AC3E}">
        <p14:creationId xmlns:p14="http://schemas.microsoft.com/office/powerpoint/2010/main" val="2336877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A132-C066-6DAE-854B-EE52285F896E}"/>
              </a:ext>
            </a:extLst>
          </p:cNvPr>
          <p:cNvSpPr>
            <a:spLocks noGrp="1"/>
          </p:cNvSpPr>
          <p:nvPr>
            <p:ph type="title"/>
          </p:nvPr>
        </p:nvSpPr>
        <p:spPr/>
        <p:txBody>
          <a:bodyPr/>
          <a:lstStyle/>
          <a:p>
            <a:r>
              <a:rPr lang="en-NZ" dirty="0"/>
              <a:t>GitHub Enterprise cloud enablement</a:t>
            </a:r>
          </a:p>
        </p:txBody>
      </p:sp>
      <p:sp>
        <p:nvSpPr>
          <p:cNvPr id="3" name="Content Placeholder 2">
            <a:extLst>
              <a:ext uri="{FF2B5EF4-FFF2-40B4-BE49-F238E27FC236}">
                <a16:creationId xmlns:a16="http://schemas.microsoft.com/office/drawing/2014/main" id="{C27DC7A1-2AE5-12F9-6E53-B09874058726}"/>
              </a:ext>
            </a:extLst>
          </p:cNvPr>
          <p:cNvSpPr>
            <a:spLocks noGrp="1"/>
          </p:cNvSpPr>
          <p:nvPr>
            <p:ph idx="1"/>
          </p:nvPr>
        </p:nvSpPr>
        <p:spPr/>
        <p:txBody>
          <a:bodyPr/>
          <a:lstStyle/>
          <a:p>
            <a:pPr marL="0" indent="0">
              <a:buNone/>
            </a:pPr>
            <a:r>
              <a:rPr lang="en-NZ" dirty="0"/>
              <a:t>The problem:</a:t>
            </a:r>
          </a:p>
          <a:p>
            <a:r>
              <a:rPr lang="en-NZ" dirty="0"/>
              <a:t>It was discovered that the GitHub Enterprise infrastructure in NZ was not BS11 compliant at the start of March in 2023. This was due to an architectural oversight during initial infrastructure design.</a:t>
            </a:r>
          </a:p>
          <a:p>
            <a:r>
              <a:rPr lang="en-NZ" dirty="0"/>
              <a:t>Reportable breach to RBNZ if not resolved before the end of March. </a:t>
            </a:r>
          </a:p>
        </p:txBody>
      </p:sp>
    </p:spTree>
    <p:extLst>
      <p:ext uri="{BB962C8B-B14F-4D97-AF65-F5344CB8AC3E}">
        <p14:creationId xmlns:p14="http://schemas.microsoft.com/office/powerpoint/2010/main" val="2544971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B2759-C6F4-A80C-AFFA-8BF2188694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20813-7ADC-4A88-69F5-971FFFD846D7}"/>
              </a:ext>
            </a:extLst>
          </p:cNvPr>
          <p:cNvSpPr>
            <a:spLocks noGrp="1"/>
          </p:cNvSpPr>
          <p:nvPr>
            <p:ph type="title"/>
          </p:nvPr>
        </p:nvSpPr>
        <p:spPr/>
        <p:txBody>
          <a:bodyPr/>
          <a:lstStyle/>
          <a:p>
            <a:r>
              <a:rPr lang="en-NZ" dirty="0"/>
              <a:t>Actions</a:t>
            </a:r>
          </a:p>
        </p:txBody>
      </p:sp>
      <p:sp>
        <p:nvSpPr>
          <p:cNvPr id="3" name="Content Placeholder 2">
            <a:extLst>
              <a:ext uri="{FF2B5EF4-FFF2-40B4-BE49-F238E27FC236}">
                <a16:creationId xmlns:a16="http://schemas.microsoft.com/office/drawing/2014/main" id="{F17C6FB9-BAF9-50E7-809F-A756E7C5899A}"/>
              </a:ext>
            </a:extLst>
          </p:cNvPr>
          <p:cNvSpPr>
            <a:spLocks noGrp="1"/>
          </p:cNvSpPr>
          <p:nvPr>
            <p:ph idx="1"/>
          </p:nvPr>
        </p:nvSpPr>
        <p:spPr>
          <a:xfrm>
            <a:off x="1141412" y="1846073"/>
            <a:ext cx="9905999" cy="4366467"/>
          </a:xfrm>
        </p:spPr>
        <p:txBody>
          <a:bodyPr>
            <a:normAutofit fontScale="92500" lnSpcReduction="20000"/>
          </a:bodyPr>
          <a:lstStyle/>
          <a:p>
            <a:r>
              <a:rPr lang="en-NZ" dirty="0"/>
              <a:t>Immediately requested AD objects that could be provisioned in advance.</a:t>
            </a:r>
          </a:p>
          <a:p>
            <a:r>
              <a:rPr lang="en-NZ" dirty="0"/>
              <a:t>Engaged networks to create new DNS zone and record that was required in NZ </a:t>
            </a:r>
            <a:r>
              <a:rPr lang="en-NZ" dirty="0" err="1"/>
              <a:t>InfoBlox</a:t>
            </a:r>
            <a:r>
              <a:rPr lang="en-NZ" dirty="0"/>
              <a:t>. They were apprehensive until I explained that the certificate is bound to a namespace, and NZ was not authoritative for current zone – only group.</a:t>
            </a:r>
          </a:p>
          <a:p>
            <a:r>
              <a:rPr lang="en-NZ" dirty="0"/>
              <a:t>Engaged AU networks to create forwarding rule for DNS zone.</a:t>
            </a:r>
          </a:p>
          <a:p>
            <a:r>
              <a:rPr lang="en-NZ" dirty="0"/>
              <a:t>Engaged security to create proxy-bypass rule for new zone.</a:t>
            </a:r>
          </a:p>
          <a:p>
            <a:r>
              <a:rPr lang="en-NZ" dirty="0"/>
              <a:t>External certificate issued to new created DNS name.</a:t>
            </a:r>
          </a:p>
          <a:p>
            <a:r>
              <a:rPr lang="en-NZ" dirty="0"/>
              <a:t>Deployed new appliances under a change. The primary appliance failed during the change deployment. I invoked DR during the change and completed change successfully.</a:t>
            </a:r>
          </a:p>
        </p:txBody>
      </p:sp>
    </p:spTree>
    <p:extLst>
      <p:ext uri="{BB962C8B-B14F-4D97-AF65-F5344CB8AC3E}">
        <p14:creationId xmlns:p14="http://schemas.microsoft.com/office/powerpoint/2010/main" val="3753787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563C0-EBDC-95C4-0179-2E41EC980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FEBBEE-4E15-B6F5-C6C3-CCF131393400}"/>
              </a:ext>
            </a:extLst>
          </p:cNvPr>
          <p:cNvSpPr>
            <a:spLocks noGrp="1"/>
          </p:cNvSpPr>
          <p:nvPr>
            <p:ph type="title"/>
          </p:nvPr>
        </p:nvSpPr>
        <p:spPr/>
        <p:txBody>
          <a:bodyPr/>
          <a:lstStyle/>
          <a:p>
            <a:r>
              <a:rPr lang="en-NZ" dirty="0"/>
              <a:t>Result</a:t>
            </a:r>
          </a:p>
        </p:txBody>
      </p:sp>
      <p:sp>
        <p:nvSpPr>
          <p:cNvPr id="3" name="Content Placeholder 2">
            <a:extLst>
              <a:ext uri="{FF2B5EF4-FFF2-40B4-BE49-F238E27FC236}">
                <a16:creationId xmlns:a16="http://schemas.microsoft.com/office/drawing/2014/main" id="{8CB1C1FE-F2F5-B186-B0CF-F87EC365C4DB}"/>
              </a:ext>
            </a:extLst>
          </p:cNvPr>
          <p:cNvSpPr>
            <a:spLocks noGrp="1"/>
          </p:cNvSpPr>
          <p:nvPr>
            <p:ph idx="1"/>
          </p:nvPr>
        </p:nvSpPr>
        <p:spPr/>
        <p:txBody>
          <a:bodyPr>
            <a:normAutofit/>
          </a:bodyPr>
          <a:lstStyle/>
          <a:p>
            <a:r>
              <a:rPr lang="en-NZ" dirty="0"/>
              <a:t>The BS11 GitHub environment was stood up and operational with three days to spare. It took 26 days to deliver from drawing board to production. </a:t>
            </a:r>
          </a:p>
          <a:p>
            <a:r>
              <a:rPr lang="en-NZ" dirty="0"/>
              <a:t>Primary appliance was rebuilt and deployed as part of the change as the replica.</a:t>
            </a:r>
          </a:p>
          <a:p>
            <a:r>
              <a:rPr lang="en-NZ" dirty="0"/>
              <a:t>Due to deploying to DR, we were DR compliant from going-live. No post-deployment DR test required, just restoration. Which was completed over the following weeks.</a:t>
            </a:r>
          </a:p>
        </p:txBody>
      </p:sp>
    </p:spTree>
    <p:extLst>
      <p:ext uri="{BB962C8B-B14F-4D97-AF65-F5344CB8AC3E}">
        <p14:creationId xmlns:p14="http://schemas.microsoft.com/office/powerpoint/2010/main" val="226960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36FD-2276-B17C-7082-0E018F427E44}"/>
              </a:ext>
            </a:extLst>
          </p:cNvPr>
          <p:cNvSpPr>
            <a:spLocks noGrp="1"/>
          </p:cNvSpPr>
          <p:nvPr>
            <p:ph type="title"/>
          </p:nvPr>
        </p:nvSpPr>
        <p:spPr/>
        <p:txBody>
          <a:bodyPr/>
          <a:lstStyle/>
          <a:p>
            <a:r>
              <a:rPr lang="en-NZ" dirty="0"/>
              <a:t>Delivering value</a:t>
            </a:r>
          </a:p>
        </p:txBody>
      </p:sp>
      <p:sp>
        <p:nvSpPr>
          <p:cNvPr id="3" name="Content Placeholder 2">
            <a:extLst>
              <a:ext uri="{FF2B5EF4-FFF2-40B4-BE49-F238E27FC236}">
                <a16:creationId xmlns:a16="http://schemas.microsoft.com/office/drawing/2014/main" id="{B148B955-DE8A-E9BC-5D88-51B71C0DF296}"/>
              </a:ext>
            </a:extLst>
          </p:cNvPr>
          <p:cNvSpPr>
            <a:spLocks noGrp="1"/>
          </p:cNvSpPr>
          <p:nvPr>
            <p:ph idx="1"/>
          </p:nvPr>
        </p:nvSpPr>
        <p:spPr/>
        <p:txBody>
          <a:bodyPr>
            <a:normAutofit fontScale="92500" lnSpcReduction="20000"/>
          </a:bodyPr>
          <a:lstStyle/>
          <a:p>
            <a:r>
              <a:rPr lang="en-NZ" dirty="0"/>
              <a:t>Introduced team to source control – moved away from Confluence for storing scripts and code.</a:t>
            </a:r>
          </a:p>
          <a:p>
            <a:r>
              <a:rPr lang="en-NZ" dirty="0"/>
              <a:t>Introduced Artifactory.</a:t>
            </a:r>
          </a:p>
          <a:p>
            <a:r>
              <a:rPr lang="en-NZ" dirty="0"/>
              <a:t>Had team enrolled in Red Hat Learning Subscription program.</a:t>
            </a:r>
          </a:p>
          <a:p>
            <a:r>
              <a:rPr lang="en-NZ" dirty="0"/>
              <a:t>Created team tools manifest.</a:t>
            </a:r>
          </a:p>
          <a:p>
            <a:r>
              <a:rPr lang="en-NZ" dirty="0"/>
              <a:t>Automating toil – deliver value.</a:t>
            </a:r>
          </a:p>
          <a:p>
            <a:r>
              <a:rPr lang="en-NZ" dirty="0"/>
              <a:t>Monitoring.</a:t>
            </a:r>
          </a:p>
          <a:p>
            <a:r>
              <a:rPr lang="en-NZ" dirty="0"/>
              <a:t>BDDs – risk in event of Ransomware attack.</a:t>
            </a:r>
          </a:p>
        </p:txBody>
      </p:sp>
    </p:spTree>
    <p:extLst>
      <p:ext uri="{BB962C8B-B14F-4D97-AF65-F5344CB8AC3E}">
        <p14:creationId xmlns:p14="http://schemas.microsoft.com/office/powerpoint/2010/main" val="1673550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D8F-5473-4F4E-74CC-5AA4D172A164}"/>
              </a:ext>
            </a:extLst>
          </p:cNvPr>
          <p:cNvSpPr>
            <a:spLocks noGrp="1"/>
          </p:cNvSpPr>
          <p:nvPr>
            <p:ph type="title"/>
          </p:nvPr>
        </p:nvSpPr>
        <p:spPr/>
        <p:txBody>
          <a:bodyPr/>
          <a:lstStyle/>
          <a:p>
            <a:r>
              <a:rPr lang="en-NZ" dirty="0"/>
              <a:t>About me</a:t>
            </a:r>
          </a:p>
        </p:txBody>
      </p:sp>
      <p:sp>
        <p:nvSpPr>
          <p:cNvPr id="3" name="Content Placeholder 2">
            <a:extLst>
              <a:ext uri="{FF2B5EF4-FFF2-40B4-BE49-F238E27FC236}">
                <a16:creationId xmlns:a16="http://schemas.microsoft.com/office/drawing/2014/main" id="{BF5C6764-DD58-5DCC-E52F-934A62D0238B}"/>
              </a:ext>
            </a:extLst>
          </p:cNvPr>
          <p:cNvSpPr>
            <a:spLocks noGrp="1"/>
          </p:cNvSpPr>
          <p:nvPr>
            <p:ph idx="1"/>
          </p:nvPr>
        </p:nvSpPr>
        <p:spPr/>
        <p:txBody>
          <a:bodyPr/>
          <a:lstStyle/>
          <a:p>
            <a:r>
              <a:rPr lang="en-NZ" dirty="0"/>
              <a:t>Born in Zimbabwe.</a:t>
            </a:r>
          </a:p>
          <a:p>
            <a:r>
              <a:rPr lang="en-NZ" dirty="0"/>
              <a:t>Named Aubrey, but changed name to Ethan 2020.</a:t>
            </a:r>
          </a:p>
          <a:p>
            <a:r>
              <a:rPr lang="en-NZ" dirty="0"/>
              <a:t>Been in NZ 20 years this year.</a:t>
            </a:r>
          </a:p>
          <a:p>
            <a:r>
              <a:rPr lang="en-NZ" dirty="0"/>
              <a:t>Consider myself a Cantabrian.</a:t>
            </a:r>
          </a:p>
        </p:txBody>
      </p:sp>
      <p:pic>
        <p:nvPicPr>
          <p:cNvPr id="5" name="Picture 4">
            <a:extLst>
              <a:ext uri="{FF2B5EF4-FFF2-40B4-BE49-F238E27FC236}">
                <a16:creationId xmlns:a16="http://schemas.microsoft.com/office/drawing/2014/main" id="{56D5B8CC-40B8-6D96-3C80-68C1FA123D47}"/>
              </a:ext>
            </a:extLst>
          </p:cNvPr>
          <p:cNvPicPr>
            <a:picLocks noChangeAspect="1"/>
          </p:cNvPicPr>
          <p:nvPr/>
        </p:nvPicPr>
        <p:blipFill>
          <a:blip r:embed="rId2">
            <a:extLst>
              <a:ext uri="{28A0092B-C50C-407E-A947-70E740481C1C}">
                <a14:useLocalDpi xmlns:a14="http://schemas.microsoft.com/office/drawing/2010/main" val="0"/>
              </a:ext>
            </a:extLst>
          </a:blip>
          <a:srcRect l="30261" t="41083" r="-850" b="16922"/>
          <a:stretch/>
        </p:blipFill>
        <p:spPr>
          <a:xfrm rot="5400000">
            <a:off x="7364504" y="2348752"/>
            <a:ext cx="4840941" cy="2160495"/>
          </a:xfrm>
          <a:prstGeom prst="rect">
            <a:avLst/>
          </a:prstGeom>
        </p:spPr>
      </p:pic>
    </p:spTree>
    <p:extLst>
      <p:ext uri="{BB962C8B-B14F-4D97-AF65-F5344CB8AC3E}">
        <p14:creationId xmlns:p14="http://schemas.microsoft.com/office/powerpoint/2010/main" val="1743097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CBBF1-6421-570F-4766-ACE6F81716C3}"/>
              </a:ext>
            </a:extLst>
          </p:cNvPr>
          <p:cNvSpPr>
            <a:spLocks noGrp="1"/>
          </p:cNvSpPr>
          <p:nvPr>
            <p:ph type="title"/>
          </p:nvPr>
        </p:nvSpPr>
        <p:spPr/>
        <p:txBody>
          <a:bodyPr/>
          <a:lstStyle/>
          <a:p>
            <a:r>
              <a:rPr lang="en-NZ" dirty="0"/>
              <a:t>Family</a:t>
            </a:r>
          </a:p>
        </p:txBody>
      </p:sp>
      <p:sp>
        <p:nvSpPr>
          <p:cNvPr id="3" name="Content Placeholder 2">
            <a:extLst>
              <a:ext uri="{FF2B5EF4-FFF2-40B4-BE49-F238E27FC236}">
                <a16:creationId xmlns:a16="http://schemas.microsoft.com/office/drawing/2014/main" id="{317C95A2-6813-11AF-3560-5D2AAEF0781F}"/>
              </a:ext>
            </a:extLst>
          </p:cNvPr>
          <p:cNvSpPr>
            <a:spLocks noGrp="1"/>
          </p:cNvSpPr>
          <p:nvPr>
            <p:ph idx="1"/>
          </p:nvPr>
        </p:nvSpPr>
        <p:spPr/>
        <p:txBody>
          <a:bodyPr/>
          <a:lstStyle/>
          <a:p>
            <a:r>
              <a:rPr lang="en-NZ" dirty="0"/>
              <a:t>Wife Rosemary – met working in Funds at ANZ.</a:t>
            </a:r>
          </a:p>
          <a:p>
            <a:r>
              <a:rPr lang="en-NZ" dirty="0"/>
              <a:t>Son Oliver – 8 years old.</a:t>
            </a:r>
          </a:p>
          <a:p>
            <a:r>
              <a:rPr lang="en-NZ" dirty="0"/>
              <a:t>Daughter Isabelle – 7 years old.</a:t>
            </a:r>
          </a:p>
        </p:txBody>
      </p:sp>
      <p:pic>
        <p:nvPicPr>
          <p:cNvPr id="5" name="Picture 4">
            <a:extLst>
              <a:ext uri="{FF2B5EF4-FFF2-40B4-BE49-F238E27FC236}">
                <a16:creationId xmlns:a16="http://schemas.microsoft.com/office/drawing/2014/main" id="{96C8F6AF-9828-FD59-DF53-00B95D3A5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4657" y="1243648"/>
            <a:ext cx="1706880" cy="1706880"/>
          </a:xfrm>
          <a:prstGeom prst="rect">
            <a:avLst/>
          </a:prstGeom>
          <a:effectLst>
            <a:softEdge rad="25400"/>
          </a:effectLst>
        </p:spPr>
      </p:pic>
      <p:pic>
        <p:nvPicPr>
          <p:cNvPr id="6" name="Picture 5">
            <a:extLst>
              <a:ext uri="{FF2B5EF4-FFF2-40B4-BE49-F238E27FC236}">
                <a16:creationId xmlns:a16="http://schemas.microsoft.com/office/drawing/2014/main" id="{0AE9EAEB-16C3-86CA-33F9-1CD3778FE7C8}"/>
              </a:ext>
            </a:extLst>
          </p:cNvPr>
          <p:cNvPicPr>
            <a:picLocks noChangeAspect="1"/>
          </p:cNvPicPr>
          <p:nvPr/>
        </p:nvPicPr>
        <p:blipFill>
          <a:blip r:embed="rId3"/>
          <a:srcRect l="34059" t="17793" r="36323" b="36899"/>
          <a:stretch/>
        </p:blipFill>
        <p:spPr>
          <a:xfrm>
            <a:off x="7324530" y="3181738"/>
            <a:ext cx="3610947" cy="2761862"/>
          </a:xfrm>
          <a:prstGeom prst="rect">
            <a:avLst/>
          </a:prstGeom>
          <a:effectLst>
            <a:softEdge rad="25400"/>
          </a:effectLst>
        </p:spPr>
      </p:pic>
    </p:spTree>
    <p:extLst>
      <p:ext uri="{BB962C8B-B14F-4D97-AF65-F5344CB8AC3E}">
        <p14:creationId xmlns:p14="http://schemas.microsoft.com/office/powerpoint/2010/main" val="312622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5F54F-BC4A-F0E2-597F-2C42C7651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687" y="909183"/>
            <a:ext cx="3307515" cy="2139696"/>
          </a:xfrm>
          <a:prstGeom prst="rect">
            <a:avLst/>
          </a:prstGeom>
          <a:effectLst>
            <a:softEdge rad="25400"/>
          </a:effectLst>
        </p:spPr>
      </p:pic>
      <p:pic>
        <p:nvPicPr>
          <p:cNvPr id="5" name="Picture 4">
            <a:extLst>
              <a:ext uri="{FF2B5EF4-FFF2-40B4-BE49-F238E27FC236}">
                <a16:creationId xmlns:a16="http://schemas.microsoft.com/office/drawing/2014/main" id="{822FFAB0-8689-A61C-2214-26BB5E36C4F5}"/>
              </a:ext>
            </a:extLst>
          </p:cNvPr>
          <p:cNvPicPr>
            <a:picLocks noChangeAspect="1"/>
          </p:cNvPicPr>
          <p:nvPr/>
        </p:nvPicPr>
        <p:blipFill>
          <a:blip r:embed="rId3">
            <a:extLst>
              <a:ext uri="{28A0092B-C50C-407E-A947-70E740481C1C}">
                <a14:useLocalDpi xmlns:a14="http://schemas.microsoft.com/office/drawing/2010/main" val="0"/>
              </a:ext>
            </a:extLst>
          </a:blip>
          <a:srcRect t="6970" b="52924"/>
          <a:stretch/>
        </p:blipFill>
        <p:spPr>
          <a:xfrm>
            <a:off x="1407687" y="3254477"/>
            <a:ext cx="3312000" cy="2212259"/>
          </a:xfrm>
          <a:prstGeom prst="rect">
            <a:avLst/>
          </a:prstGeom>
          <a:effectLst>
            <a:softEdge rad="25400"/>
          </a:effectLst>
        </p:spPr>
      </p:pic>
      <p:pic>
        <p:nvPicPr>
          <p:cNvPr id="7" name="Picture 6">
            <a:extLst>
              <a:ext uri="{FF2B5EF4-FFF2-40B4-BE49-F238E27FC236}">
                <a16:creationId xmlns:a16="http://schemas.microsoft.com/office/drawing/2014/main" id="{874564BD-648C-3EEA-08A4-AA155F68B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2686" y="909183"/>
            <a:ext cx="6804000" cy="4535529"/>
          </a:xfrm>
          <a:prstGeom prst="rect">
            <a:avLst/>
          </a:prstGeom>
          <a:effectLst>
            <a:softEdge rad="25400"/>
          </a:effectLst>
        </p:spPr>
      </p:pic>
    </p:spTree>
    <p:extLst>
      <p:ext uri="{BB962C8B-B14F-4D97-AF65-F5344CB8AC3E}">
        <p14:creationId xmlns:p14="http://schemas.microsoft.com/office/powerpoint/2010/main" val="25345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F511-4C94-630E-D88B-343B241989F9}"/>
              </a:ext>
            </a:extLst>
          </p:cNvPr>
          <p:cNvSpPr>
            <a:spLocks noGrp="1"/>
          </p:cNvSpPr>
          <p:nvPr>
            <p:ph type="title"/>
          </p:nvPr>
        </p:nvSpPr>
        <p:spPr/>
        <p:txBody>
          <a:bodyPr/>
          <a:lstStyle/>
          <a:p>
            <a:r>
              <a:rPr lang="en-NZ" dirty="0"/>
              <a:t>Hobbies &amp; interests</a:t>
            </a:r>
          </a:p>
        </p:txBody>
      </p:sp>
      <p:sp>
        <p:nvSpPr>
          <p:cNvPr id="3" name="Content Placeholder 2">
            <a:extLst>
              <a:ext uri="{FF2B5EF4-FFF2-40B4-BE49-F238E27FC236}">
                <a16:creationId xmlns:a16="http://schemas.microsoft.com/office/drawing/2014/main" id="{A6C3D036-38EB-D04E-7AA8-613F7B43E281}"/>
              </a:ext>
            </a:extLst>
          </p:cNvPr>
          <p:cNvSpPr>
            <a:spLocks noGrp="1"/>
          </p:cNvSpPr>
          <p:nvPr>
            <p:ph idx="1"/>
          </p:nvPr>
        </p:nvSpPr>
        <p:spPr/>
        <p:txBody>
          <a:bodyPr/>
          <a:lstStyle/>
          <a:p>
            <a:r>
              <a:rPr lang="en-NZ" dirty="0"/>
              <a:t>LEGO.</a:t>
            </a:r>
          </a:p>
          <a:p>
            <a:r>
              <a:rPr lang="en-NZ" dirty="0"/>
              <a:t>Military Wargaming.</a:t>
            </a:r>
          </a:p>
          <a:p>
            <a:r>
              <a:rPr lang="en-NZ" dirty="0"/>
              <a:t>Military history.</a:t>
            </a:r>
          </a:p>
          <a:p>
            <a:r>
              <a:rPr lang="en-NZ" dirty="0"/>
              <a:t>Technology.</a:t>
            </a:r>
          </a:p>
          <a:p>
            <a:r>
              <a:rPr lang="en-NZ" dirty="0"/>
              <a:t>Gaming.</a:t>
            </a:r>
          </a:p>
        </p:txBody>
      </p:sp>
      <p:pic>
        <p:nvPicPr>
          <p:cNvPr id="5" name="Picture 4">
            <a:extLst>
              <a:ext uri="{FF2B5EF4-FFF2-40B4-BE49-F238E27FC236}">
                <a16:creationId xmlns:a16="http://schemas.microsoft.com/office/drawing/2014/main" id="{8C1194F1-1ED7-669B-320F-F8B518BDED13}"/>
              </a:ext>
            </a:extLst>
          </p:cNvPr>
          <p:cNvPicPr>
            <a:picLocks noChangeAspect="1"/>
          </p:cNvPicPr>
          <p:nvPr/>
        </p:nvPicPr>
        <p:blipFill>
          <a:blip r:embed="rId2">
            <a:extLst>
              <a:ext uri="{28A0092B-C50C-407E-A947-70E740481C1C}">
                <a14:useLocalDpi xmlns:a14="http://schemas.microsoft.com/office/drawing/2010/main" val="0"/>
              </a:ext>
            </a:extLst>
          </a:blip>
          <a:srcRect l="1472" t="11467" r="1710" b="11558"/>
          <a:stretch/>
        </p:blipFill>
        <p:spPr>
          <a:xfrm rot="5400000">
            <a:off x="5839784" y="1745323"/>
            <a:ext cx="4608000" cy="2747682"/>
          </a:xfrm>
          <a:prstGeom prst="rect">
            <a:avLst/>
          </a:prstGeom>
          <a:effectLst>
            <a:softEdge rad="25400"/>
          </a:effectLst>
        </p:spPr>
      </p:pic>
    </p:spTree>
    <p:extLst>
      <p:ext uri="{BB962C8B-B14F-4D97-AF65-F5344CB8AC3E}">
        <p14:creationId xmlns:p14="http://schemas.microsoft.com/office/powerpoint/2010/main" val="182012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C32FFB-3C17-587F-C1DE-E9F64ECA288D}"/>
              </a:ext>
            </a:extLst>
          </p:cNvPr>
          <p:cNvPicPr>
            <a:picLocks noChangeAspect="1"/>
          </p:cNvPicPr>
          <p:nvPr/>
        </p:nvPicPr>
        <p:blipFill>
          <a:blip r:embed="rId2">
            <a:extLst>
              <a:ext uri="{28A0092B-C50C-407E-A947-70E740481C1C}">
                <a14:useLocalDpi xmlns:a14="http://schemas.microsoft.com/office/drawing/2010/main" val="0"/>
              </a:ext>
            </a:extLst>
          </a:blip>
          <a:srcRect l="12689" t="15054" r="20323" b="21720"/>
          <a:stretch/>
        </p:blipFill>
        <p:spPr>
          <a:xfrm>
            <a:off x="1209368" y="174600"/>
            <a:ext cx="4596821" cy="3253343"/>
          </a:xfrm>
          <a:prstGeom prst="rect">
            <a:avLst/>
          </a:prstGeom>
          <a:effectLst>
            <a:softEdge rad="25400"/>
          </a:effectLst>
        </p:spPr>
      </p:pic>
      <p:pic>
        <p:nvPicPr>
          <p:cNvPr id="5" name="Picture 4">
            <a:extLst>
              <a:ext uri="{FF2B5EF4-FFF2-40B4-BE49-F238E27FC236}">
                <a16:creationId xmlns:a16="http://schemas.microsoft.com/office/drawing/2014/main" id="{2C52886B-EEB4-623E-657C-ECC707ED5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555" y="3427943"/>
            <a:ext cx="4339200" cy="3254400"/>
          </a:xfrm>
          <a:prstGeom prst="rect">
            <a:avLst/>
          </a:prstGeom>
          <a:effectLst>
            <a:softEdge rad="25400"/>
          </a:effectLst>
        </p:spPr>
      </p:pic>
      <p:pic>
        <p:nvPicPr>
          <p:cNvPr id="7" name="Picture 6">
            <a:extLst>
              <a:ext uri="{FF2B5EF4-FFF2-40B4-BE49-F238E27FC236}">
                <a16:creationId xmlns:a16="http://schemas.microsoft.com/office/drawing/2014/main" id="{25E1C352-888C-8C0E-15F5-810AE59F1CEB}"/>
              </a:ext>
            </a:extLst>
          </p:cNvPr>
          <p:cNvPicPr>
            <a:picLocks noChangeAspect="1"/>
          </p:cNvPicPr>
          <p:nvPr/>
        </p:nvPicPr>
        <p:blipFill>
          <a:blip r:embed="rId4"/>
          <a:stretch>
            <a:fillRect/>
          </a:stretch>
        </p:blipFill>
        <p:spPr>
          <a:xfrm>
            <a:off x="1209368" y="3429000"/>
            <a:ext cx="6069187" cy="3254400"/>
          </a:xfrm>
          <a:prstGeom prst="rect">
            <a:avLst/>
          </a:prstGeom>
          <a:effectLst>
            <a:softEdge rad="25400"/>
          </a:effectLst>
        </p:spPr>
      </p:pic>
      <p:pic>
        <p:nvPicPr>
          <p:cNvPr id="9" name="Picture 8">
            <a:extLst>
              <a:ext uri="{FF2B5EF4-FFF2-40B4-BE49-F238E27FC236}">
                <a16:creationId xmlns:a16="http://schemas.microsoft.com/office/drawing/2014/main" id="{6209D9D8-A046-4C0E-45FC-5A63C69FB31D}"/>
              </a:ext>
            </a:extLst>
          </p:cNvPr>
          <p:cNvPicPr>
            <a:picLocks noChangeAspect="1"/>
          </p:cNvPicPr>
          <p:nvPr/>
        </p:nvPicPr>
        <p:blipFill>
          <a:blip r:embed="rId5"/>
          <a:srcRect r="25032" b="26263"/>
          <a:stretch/>
        </p:blipFill>
        <p:spPr>
          <a:xfrm>
            <a:off x="5806189" y="172486"/>
            <a:ext cx="6272980" cy="3254400"/>
          </a:xfrm>
          <a:prstGeom prst="rect">
            <a:avLst/>
          </a:prstGeom>
          <a:effectLst>
            <a:softEdge rad="25400"/>
          </a:effectLst>
        </p:spPr>
      </p:pic>
    </p:spTree>
    <p:extLst>
      <p:ext uri="{BB962C8B-B14F-4D97-AF65-F5344CB8AC3E}">
        <p14:creationId xmlns:p14="http://schemas.microsoft.com/office/powerpoint/2010/main" val="147689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0A0F-F4CC-A6D1-7CCD-04CF4AB241F9}"/>
              </a:ext>
            </a:extLst>
          </p:cNvPr>
          <p:cNvSpPr>
            <a:spLocks noGrp="1"/>
          </p:cNvSpPr>
          <p:nvPr>
            <p:ph type="title"/>
          </p:nvPr>
        </p:nvSpPr>
        <p:spPr/>
        <p:txBody>
          <a:bodyPr/>
          <a:lstStyle/>
          <a:p>
            <a:r>
              <a:rPr lang="en-NZ" dirty="0"/>
              <a:t>Career @ ANZ</a:t>
            </a:r>
          </a:p>
        </p:txBody>
      </p:sp>
      <p:sp>
        <p:nvSpPr>
          <p:cNvPr id="3" name="Content Placeholder 2">
            <a:extLst>
              <a:ext uri="{FF2B5EF4-FFF2-40B4-BE49-F238E27FC236}">
                <a16:creationId xmlns:a16="http://schemas.microsoft.com/office/drawing/2014/main" id="{A30D94B5-009F-2479-2DB6-2254F9B5E8AF}"/>
              </a:ext>
            </a:extLst>
          </p:cNvPr>
          <p:cNvSpPr>
            <a:spLocks noGrp="1"/>
          </p:cNvSpPr>
          <p:nvPr>
            <p:ph idx="1"/>
          </p:nvPr>
        </p:nvSpPr>
        <p:spPr>
          <a:xfrm>
            <a:off x="1141412" y="2249487"/>
            <a:ext cx="9804494" cy="3541714"/>
          </a:xfrm>
        </p:spPr>
        <p:txBody>
          <a:bodyPr/>
          <a:lstStyle/>
          <a:p>
            <a:r>
              <a:rPr lang="en-NZ" dirty="0"/>
              <a:t>Started in Funds November 2006 (ING Life).</a:t>
            </a:r>
          </a:p>
          <a:p>
            <a:r>
              <a:rPr lang="en-NZ" dirty="0"/>
              <a:t>Redundant Sept 2009.</a:t>
            </a:r>
          </a:p>
          <a:p>
            <a:r>
              <a:rPr lang="en-NZ" dirty="0"/>
              <a:t>Returned to Funds April 2010.</a:t>
            </a:r>
          </a:p>
          <a:p>
            <a:r>
              <a:rPr lang="en-NZ" dirty="0"/>
              <a:t>Moved into Delivery Services 2015, then restructured into Operational Tools and Services, Tooling team.</a:t>
            </a:r>
          </a:p>
          <a:p>
            <a:r>
              <a:rPr lang="en-NZ" dirty="0"/>
              <a:t>Returned to Funds 2023.</a:t>
            </a:r>
          </a:p>
        </p:txBody>
      </p:sp>
    </p:spTree>
    <p:extLst>
      <p:ext uri="{BB962C8B-B14F-4D97-AF65-F5344CB8AC3E}">
        <p14:creationId xmlns:p14="http://schemas.microsoft.com/office/powerpoint/2010/main" val="59181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9E9CE-098E-1F15-FF0A-62F869DF2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D9059-3AE7-363A-8614-3161195A8F0D}"/>
              </a:ext>
            </a:extLst>
          </p:cNvPr>
          <p:cNvSpPr>
            <a:spLocks noGrp="1"/>
          </p:cNvSpPr>
          <p:nvPr>
            <p:ph type="title"/>
          </p:nvPr>
        </p:nvSpPr>
        <p:spPr/>
        <p:txBody>
          <a:bodyPr/>
          <a:lstStyle/>
          <a:p>
            <a:r>
              <a:rPr lang="en-NZ" dirty="0"/>
              <a:t>Roles @ ANZ</a:t>
            </a:r>
          </a:p>
        </p:txBody>
      </p:sp>
      <p:sp>
        <p:nvSpPr>
          <p:cNvPr id="4" name="Content Placeholder 2">
            <a:extLst>
              <a:ext uri="{FF2B5EF4-FFF2-40B4-BE49-F238E27FC236}">
                <a16:creationId xmlns:a16="http://schemas.microsoft.com/office/drawing/2014/main" id="{0354F4D4-4BDA-B036-8704-25CEFF2ED872}"/>
              </a:ext>
            </a:extLst>
          </p:cNvPr>
          <p:cNvSpPr txBox="1">
            <a:spLocks/>
          </p:cNvSpPr>
          <p:nvPr/>
        </p:nvSpPr>
        <p:spPr>
          <a:xfrm>
            <a:off x="1141413" y="2097088"/>
            <a:ext cx="4183623"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NZ" dirty="0"/>
              <a:t>Service Desk.</a:t>
            </a:r>
          </a:p>
          <a:p>
            <a:r>
              <a:rPr lang="en-NZ" dirty="0"/>
              <a:t>Application Support.</a:t>
            </a:r>
          </a:p>
          <a:p>
            <a:r>
              <a:rPr lang="en-NZ" dirty="0"/>
              <a:t>Wintel in delivery services.</a:t>
            </a:r>
          </a:p>
          <a:p>
            <a:r>
              <a:rPr lang="en-NZ" dirty="0"/>
              <a:t>Tooling Specialist.</a:t>
            </a:r>
          </a:p>
          <a:p>
            <a:r>
              <a:rPr lang="en-NZ" dirty="0"/>
              <a:t>Senior System Engineer.</a:t>
            </a:r>
          </a:p>
        </p:txBody>
      </p:sp>
    </p:spTree>
    <p:extLst>
      <p:ext uri="{BB962C8B-B14F-4D97-AF65-F5344CB8AC3E}">
        <p14:creationId xmlns:p14="http://schemas.microsoft.com/office/powerpoint/2010/main" val="3042334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C3A5-481B-0C41-375A-AA08DBE6B7AB}"/>
              </a:ext>
            </a:extLst>
          </p:cNvPr>
          <p:cNvSpPr>
            <a:spLocks noGrp="1"/>
          </p:cNvSpPr>
          <p:nvPr>
            <p:ph type="title"/>
          </p:nvPr>
        </p:nvSpPr>
        <p:spPr/>
        <p:txBody>
          <a:bodyPr/>
          <a:lstStyle/>
          <a:p>
            <a:r>
              <a:rPr lang="en-NZ" dirty="0"/>
              <a:t>Strengths</a:t>
            </a:r>
          </a:p>
        </p:txBody>
      </p:sp>
      <p:sp>
        <p:nvSpPr>
          <p:cNvPr id="3" name="Content Placeholder 2">
            <a:extLst>
              <a:ext uri="{FF2B5EF4-FFF2-40B4-BE49-F238E27FC236}">
                <a16:creationId xmlns:a16="http://schemas.microsoft.com/office/drawing/2014/main" id="{E45149FD-25F1-8D42-4108-4AA2E2F4A753}"/>
              </a:ext>
            </a:extLst>
          </p:cNvPr>
          <p:cNvSpPr>
            <a:spLocks noGrp="1"/>
          </p:cNvSpPr>
          <p:nvPr>
            <p:ph idx="1"/>
          </p:nvPr>
        </p:nvSpPr>
        <p:spPr>
          <a:xfrm>
            <a:off x="1141413" y="2249486"/>
            <a:ext cx="9905998" cy="3989996"/>
          </a:xfrm>
        </p:spPr>
        <p:txBody>
          <a:bodyPr>
            <a:normAutofit fontScale="92500" lnSpcReduction="20000"/>
          </a:bodyPr>
          <a:lstStyle/>
          <a:p>
            <a:r>
              <a:rPr lang="en-NZ" dirty="0"/>
              <a:t>T-shaped technologist – I am constantly playing with new technologies and ideas. </a:t>
            </a:r>
          </a:p>
          <a:p>
            <a:r>
              <a:rPr lang="en-NZ" dirty="0"/>
              <a:t>Logical thinker – I visualise infrastructure in my mind, this helps me follow traffic through the network which aids me in troubleshooting.</a:t>
            </a:r>
          </a:p>
          <a:p>
            <a:r>
              <a:rPr lang="en-NZ" dirty="0"/>
              <a:t>Problem solving – understanding technology helps me fix it and find gaps.</a:t>
            </a:r>
          </a:p>
          <a:p>
            <a:r>
              <a:rPr lang="en-NZ" dirty="0"/>
              <a:t>Thinking outside the box – IBM monitoring failing, use ping.</a:t>
            </a:r>
          </a:p>
          <a:p>
            <a:r>
              <a:rPr lang="en-NZ"/>
              <a:t>HFA (Aspergers) </a:t>
            </a:r>
            <a:r>
              <a:rPr lang="en-NZ" dirty="0"/>
              <a:t>– I don’t think the same as </a:t>
            </a:r>
            <a:r>
              <a:rPr lang="en-NZ" dirty="0" err="1"/>
              <a:t>Nuero</a:t>
            </a:r>
            <a:r>
              <a:rPr lang="en-NZ" dirty="0"/>
              <a:t>-typical people which often provides a fresh perspective.</a:t>
            </a:r>
          </a:p>
          <a:p>
            <a:r>
              <a:rPr lang="en-NZ" dirty="0"/>
              <a:t>Friendly and helpful. Mantra - never be the reason for someone else’s bad day. </a:t>
            </a:r>
          </a:p>
          <a:p>
            <a:r>
              <a:rPr lang="en-NZ" dirty="0"/>
              <a:t>Work best when under pressure.</a:t>
            </a:r>
          </a:p>
        </p:txBody>
      </p:sp>
    </p:spTree>
    <p:extLst>
      <p:ext uri="{BB962C8B-B14F-4D97-AF65-F5344CB8AC3E}">
        <p14:creationId xmlns:p14="http://schemas.microsoft.com/office/powerpoint/2010/main" val="409658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436</TotalTime>
  <Words>630</Words>
  <Application>Microsoft Office PowerPoint</Application>
  <PresentationFormat>Widescreen</PresentationFormat>
  <Paragraphs>65</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Tw Cen MT</vt:lpstr>
      <vt:lpstr>Circuit</vt:lpstr>
      <vt:lpstr>Ethan Smith</vt:lpstr>
      <vt:lpstr>About me</vt:lpstr>
      <vt:lpstr>Family</vt:lpstr>
      <vt:lpstr>PowerPoint Presentation</vt:lpstr>
      <vt:lpstr>Hobbies &amp; interests</vt:lpstr>
      <vt:lpstr>PowerPoint Presentation</vt:lpstr>
      <vt:lpstr>Career @ ANZ</vt:lpstr>
      <vt:lpstr>Roles @ ANZ</vt:lpstr>
      <vt:lpstr>Strengths</vt:lpstr>
      <vt:lpstr>Weaknesses</vt:lpstr>
      <vt:lpstr>GitHub Enterprise cloud enablement</vt:lpstr>
      <vt:lpstr>Actions</vt:lpstr>
      <vt:lpstr>Result</vt:lpstr>
      <vt:lpstr>Delivering value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Ethan Smith</dc:creator>
  <cp:lastModifiedBy>Ethan Smith</cp:lastModifiedBy>
  <cp:revision>28</cp:revision>
  <dcterms:created xsi:type="dcterms:W3CDTF">2024-12-16T21:51:27Z</dcterms:created>
  <dcterms:modified xsi:type="dcterms:W3CDTF">2024-12-18T17:58:04Z</dcterms:modified>
</cp:coreProperties>
</file>